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5" r:id="rId3"/>
    <p:sldId id="286" r:id="rId4"/>
    <p:sldId id="297" r:id="rId5"/>
    <p:sldId id="298" r:id="rId6"/>
    <p:sldId id="277" r:id="rId7"/>
    <p:sldId id="269" r:id="rId8"/>
    <p:sldId id="299" r:id="rId9"/>
    <p:sldId id="292" r:id="rId10"/>
    <p:sldId id="278" r:id="rId11"/>
    <p:sldId id="294" r:id="rId12"/>
    <p:sldId id="295" r:id="rId13"/>
    <p:sldId id="279" r:id="rId14"/>
    <p:sldId id="288" r:id="rId15"/>
    <p:sldId id="280" r:id="rId16"/>
  </p:sldIdLst>
  <p:sldSz cx="13004800" cy="9753600"/>
  <p:notesSz cx="13004800" cy="97536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D0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3780" y="12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2657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635625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7366000" y="0"/>
            <a:ext cx="5635625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A97B52-D21B-4706-9B5D-3008C41BC41A}" type="datetimeFigureOut">
              <a:rPr lang="fr-FR" smtClean="0"/>
              <a:t>07/12/2023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264650"/>
            <a:ext cx="5635625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7366000" y="9264650"/>
            <a:ext cx="5635625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8E3EA-E6CB-4708-9340-80E3EA453B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522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635625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7366000" y="0"/>
            <a:ext cx="5635625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7F01E0-83B0-4B03-B54A-04E17EF91C13}" type="datetimeFigureOut">
              <a:rPr lang="fr-FR" smtClean="0"/>
              <a:t>07/12/2023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306888" y="1219200"/>
            <a:ext cx="4391025" cy="32924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1300163" y="4694238"/>
            <a:ext cx="10404475" cy="3840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264650"/>
            <a:ext cx="5635625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7366000" y="9264650"/>
            <a:ext cx="5635625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48572E-0DB8-4928-8405-0371F330F9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3353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75360" y="3023616"/>
            <a:ext cx="11054080" cy="20482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50720" y="5462016"/>
            <a:ext cx="9103360" cy="2438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700" b="1" i="0">
                <a:solidFill>
                  <a:srgbClr val="354A52"/>
                </a:solidFill>
                <a:latin typeface="Lato-Black"/>
                <a:cs typeface="Lato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608D9B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700" b="1" i="0">
                <a:solidFill>
                  <a:srgbClr val="354A52"/>
                </a:solidFill>
                <a:latin typeface="Lato-Black"/>
                <a:cs typeface="Lato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50240" y="2243328"/>
            <a:ext cx="5657088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697472" y="2243328"/>
            <a:ext cx="5657088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12/7/2023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700" b="1" i="0">
                <a:solidFill>
                  <a:srgbClr val="354A52"/>
                </a:solidFill>
                <a:latin typeface="Lato-Black"/>
                <a:cs typeface="Lato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12/7/2023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12/7/2023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44500" y="352866"/>
            <a:ext cx="12115800" cy="569387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Agenda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Rectangle 5"/>
          <p:cNvSpPr/>
          <p:nvPr userDrawn="1"/>
        </p:nvSpPr>
        <p:spPr>
          <a:xfrm>
            <a:off x="1168400" y="1143000"/>
            <a:ext cx="10591800" cy="7620000"/>
          </a:xfrm>
          <a:prstGeom prst="rect">
            <a:avLst/>
          </a:prstGeom>
          <a:solidFill>
            <a:srgbClr val="ABD0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0" rtlCol="0" anchor="ctr"/>
          <a:lstStyle/>
          <a:p>
            <a:pPr algn="l">
              <a:lnSpc>
                <a:spcPct val="200000"/>
              </a:lnSpc>
            </a:pPr>
            <a:r>
              <a:rPr lang="fr-FR" sz="3600" dirty="0">
                <a:solidFill>
                  <a:schemeClr val="tx1"/>
                </a:solidFill>
              </a:rPr>
              <a:t>Contexte</a:t>
            </a:r>
          </a:p>
          <a:p>
            <a:pPr algn="l">
              <a:lnSpc>
                <a:spcPct val="200000"/>
              </a:lnSpc>
            </a:pPr>
            <a:r>
              <a:rPr lang="fr-FR" sz="3600" dirty="0">
                <a:solidFill>
                  <a:schemeClr val="tx1"/>
                </a:solidFill>
              </a:rPr>
              <a:t>Orientations 2024</a:t>
            </a:r>
          </a:p>
          <a:p>
            <a:pPr algn="l">
              <a:lnSpc>
                <a:spcPct val="200000"/>
              </a:lnSpc>
            </a:pPr>
            <a:r>
              <a:rPr lang="fr-FR" sz="3600" dirty="0">
                <a:solidFill>
                  <a:schemeClr val="tx1"/>
                </a:solidFill>
              </a:rPr>
              <a:t>Cadre</a:t>
            </a:r>
            <a:r>
              <a:rPr lang="fr-FR" sz="3600" baseline="0" dirty="0">
                <a:solidFill>
                  <a:schemeClr val="tx1"/>
                </a:solidFill>
              </a:rPr>
              <a:t> budgétaire</a:t>
            </a:r>
          </a:p>
          <a:p>
            <a:pPr algn="l">
              <a:lnSpc>
                <a:spcPct val="200000"/>
              </a:lnSpc>
            </a:pPr>
            <a:r>
              <a:rPr lang="fr-FR" sz="3600" baseline="0" dirty="0">
                <a:solidFill>
                  <a:schemeClr val="tx1"/>
                </a:solidFill>
              </a:rPr>
              <a:t>Les investissements</a:t>
            </a:r>
          </a:p>
          <a:p>
            <a:pPr algn="l">
              <a:lnSpc>
                <a:spcPct val="200000"/>
              </a:lnSpc>
            </a:pPr>
            <a:r>
              <a:rPr lang="fr-FR" sz="3600" baseline="0" dirty="0">
                <a:solidFill>
                  <a:schemeClr val="tx1"/>
                </a:solidFill>
              </a:rPr>
              <a:t>Débat</a:t>
            </a:r>
            <a:endParaRPr lang="fr-FR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738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4500" y="352866"/>
            <a:ext cx="12115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700" b="1" i="0">
                <a:solidFill>
                  <a:srgbClr val="354A52"/>
                </a:solidFill>
                <a:latin typeface="Lato-Black"/>
                <a:cs typeface="Lato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59509" y="2681475"/>
            <a:ext cx="10685780" cy="5106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608D9B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21632" y="9070848"/>
            <a:ext cx="4161536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50240" y="9070848"/>
            <a:ext cx="2991104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363456" y="9070848"/>
            <a:ext cx="2991104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205F669C-7B44-0CC5-2948-C6314DDA91A5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24600" y="9260840"/>
            <a:ext cx="387350" cy="13716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fr-FR" sz="9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5147937"/>
            <a:ext cx="12103100" cy="2898229"/>
          </a:xfrm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12700" marR="5080">
              <a:lnSpc>
                <a:spcPts val="7500"/>
              </a:lnSpc>
              <a:spcBef>
                <a:spcPts val="1100"/>
              </a:spcBef>
            </a:pPr>
            <a:r>
              <a:rPr lang="fr-FR" sz="7000" b="1" spc="95" dirty="0">
                <a:latin typeface="Lato-Black"/>
                <a:cs typeface="Lato-Black"/>
              </a:rPr>
              <a:t>Rapport sur les orientations budgétaires 2024</a:t>
            </a:r>
          </a:p>
          <a:p>
            <a:pPr marL="12700">
              <a:lnSpc>
                <a:spcPct val="100000"/>
              </a:lnSpc>
              <a:spcBef>
                <a:spcPts val="3500"/>
              </a:spcBef>
            </a:pPr>
            <a:r>
              <a:rPr lang="fr-FR" sz="2500" dirty="0">
                <a:latin typeface="Lato"/>
                <a:cs typeface="Lato"/>
              </a:rPr>
              <a:t>Jeudi 07 décembre 2023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08000" y="3862068"/>
            <a:ext cx="708279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40965" algn="l"/>
              </a:tabLst>
            </a:pPr>
            <a:r>
              <a:rPr lang="fr-FR" sz="4000" spc="200" dirty="0">
                <a:solidFill>
                  <a:srgbClr val="ABD03A"/>
                </a:solidFill>
                <a:latin typeface="Lato"/>
                <a:cs typeface="Lato"/>
              </a:rPr>
              <a:t>PRÉSENTATION</a:t>
            </a:r>
            <a:endParaRPr sz="4000" dirty="0">
              <a:latin typeface="Lato"/>
              <a:cs typeface="Lato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457200" y="4902198"/>
            <a:ext cx="12090400" cy="0"/>
          </a:xfrm>
          <a:custGeom>
            <a:avLst/>
            <a:gdLst/>
            <a:ahLst/>
            <a:cxnLst/>
            <a:rect l="l" t="t" r="r" b="b"/>
            <a:pathLst>
              <a:path w="12090400">
                <a:moveTo>
                  <a:pt x="0" y="0"/>
                </a:moveTo>
                <a:lnTo>
                  <a:pt x="12090400" y="0"/>
                </a:lnTo>
              </a:path>
            </a:pathLst>
          </a:custGeom>
          <a:ln w="101600">
            <a:solidFill>
              <a:srgbClr val="ABD03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1" name="Image 60">
            <a:extLst>
              <a:ext uri="{FF2B5EF4-FFF2-40B4-BE49-F238E27FC236}">
                <a16:creationId xmlns:a16="http://schemas.microsoft.com/office/drawing/2014/main" id="{AEC97ED3-204F-4512-B10E-BB80ADB74B6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272673"/>
            <a:ext cx="12167616" cy="334365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Triangle isocèle 4"/>
          <p:cNvSpPr/>
          <p:nvPr/>
        </p:nvSpPr>
        <p:spPr>
          <a:xfrm rot="5400000">
            <a:off x="1435100" y="4762500"/>
            <a:ext cx="762000" cy="68580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5770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44500" y="352866"/>
            <a:ext cx="12115800" cy="569387"/>
          </a:xfrm>
        </p:spPr>
        <p:txBody>
          <a:bodyPr/>
          <a:lstStyle/>
          <a:p>
            <a:r>
              <a:rPr lang="fr-FR" dirty="0"/>
              <a:t>La dette au 01/01/24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159509" y="2681475"/>
            <a:ext cx="10685780" cy="4154984"/>
          </a:xfrm>
        </p:spPr>
        <p:txBody>
          <a:bodyPr/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095428"/>
              </p:ext>
            </p:extLst>
          </p:nvPr>
        </p:nvGraphicFramePr>
        <p:xfrm>
          <a:off x="254001" y="1981200"/>
          <a:ext cx="12306300" cy="3687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2928">
                  <a:extLst>
                    <a:ext uri="{9D8B030D-6E8A-4147-A177-3AD203B41FA5}">
                      <a16:colId xmlns:a16="http://schemas.microsoft.com/office/drawing/2014/main" val="3152239258"/>
                    </a:ext>
                  </a:extLst>
                </a:gridCol>
                <a:gridCol w="2395917">
                  <a:extLst>
                    <a:ext uri="{9D8B030D-6E8A-4147-A177-3AD203B41FA5}">
                      <a16:colId xmlns:a16="http://schemas.microsoft.com/office/drawing/2014/main" val="555462491"/>
                    </a:ext>
                  </a:extLst>
                </a:gridCol>
                <a:gridCol w="2831538">
                  <a:extLst>
                    <a:ext uri="{9D8B030D-6E8A-4147-A177-3AD203B41FA5}">
                      <a16:colId xmlns:a16="http://schemas.microsoft.com/office/drawing/2014/main" val="3275548069"/>
                    </a:ext>
                  </a:extLst>
                </a:gridCol>
                <a:gridCol w="2395917">
                  <a:extLst>
                    <a:ext uri="{9D8B030D-6E8A-4147-A177-3AD203B41FA5}">
                      <a16:colId xmlns:a16="http://schemas.microsoft.com/office/drawing/2014/main" val="4091538973"/>
                    </a:ext>
                  </a:extLst>
                </a:gridCol>
              </a:tblGrid>
              <a:tr h="1188478">
                <a:tc>
                  <a:txBody>
                    <a:bodyPr/>
                    <a:lstStyle/>
                    <a:p>
                      <a:endParaRPr lang="fr-FR" sz="3200" dirty="0"/>
                    </a:p>
                  </a:txBody>
                  <a:tcPr marL="91429" marR="91429" marT="45655" marB="456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dirty="0"/>
                        <a:t>Total Beauchamp</a:t>
                      </a:r>
                    </a:p>
                    <a:p>
                      <a:endParaRPr lang="fr-FR" sz="3200" dirty="0"/>
                    </a:p>
                  </a:txBody>
                  <a:tcPr marL="91429" marR="91429" marT="45655" marB="456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dirty="0"/>
                        <a:t>Moyenne par habitant à Beauchamp</a:t>
                      </a:r>
                    </a:p>
                    <a:p>
                      <a:endParaRPr lang="fr-FR" sz="3200" dirty="0"/>
                    </a:p>
                  </a:txBody>
                  <a:tcPr marL="91429" marR="91429" marT="45655" marB="456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dirty="0"/>
                        <a:t>Moyenne </a:t>
                      </a:r>
                      <a:r>
                        <a:rPr lang="fr-FR" sz="3200" baseline="0" dirty="0"/>
                        <a:t>par habitant </a:t>
                      </a:r>
                      <a:r>
                        <a:rPr lang="fr-FR" sz="3200" dirty="0"/>
                        <a:t>de la strate</a:t>
                      </a:r>
                      <a:r>
                        <a:rPr lang="fr-FR" sz="3200" baseline="0" dirty="0"/>
                        <a:t> </a:t>
                      </a:r>
                      <a:endParaRPr lang="fr-FR" sz="3200" dirty="0"/>
                    </a:p>
                  </a:txBody>
                  <a:tcPr marL="91429" marR="91429" marT="45655" marB="456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8517095"/>
                  </a:ext>
                </a:extLst>
              </a:tr>
              <a:tr h="370314">
                <a:tc>
                  <a:txBody>
                    <a:bodyPr/>
                    <a:lstStyle/>
                    <a:p>
                      <a:r>
                        <a:rPr lang="fr-FR" sz="3200" dirty="0"/>
                        <a:t>Encours brut</a:t>
                      </a:r>
                    </a:p>
                  </a:txBody>
                  <a:tcPr marL="91429" marR="91429" marT="45655" marB="456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3200" dirty="0"/>
                        <a:t>24,4M€</a:t>
                      </a:r>
                    </a:p>
                  </a:txBody>
                  <a:tcPr marL="91429" marR="91429" marT="45655" marB="456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3200" dirty="0"/>
                        <a:t>2711€/</a:t>
                      </a:r>
                      <a:r>
                        <a:rPr lang="fr-FR" sz="3200" dirty="0" err="1"/>
                        <a:t>hab</a:t>
                      </a:r>
                      <a:endParaRPr lang="fr-FR" sz="3200" dirty="0"/>
                    </a:p>
                  </a:txBody>
                  <a:tcPr marL="91429" marR="91429" marT="45655" marB="456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fr-FR" sz="3200" dirty="0"/>
                        <a:t>775€/</a:t>
                      </a:r>
                      <a:r>
                        <a:rPr lang="fr-FR" sz="3200" dirty="0" err="1"/>
                        <a:t>hab</a:t>
                      </a:r>
                      <a:endParaRPr lang="fr-FR" sz="3200" dirty="0"/>
                    </a:p>
                  </a:txBody>
                  <a:tcPr marL="91429" marR="91429" marT="45655" marB="456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4887128"/>
                  </a:ext>
                </a:extLst>
              </a:tr>
              <a:tr h="639895">
                <a:tc>
                  <a:txBody>
                    <a:bodyPr/>
                    <a:lstStyle/>
                    <a:p>
                      <a:r>
                        <a:rPr lang="fr-FR" sz="3200" dirty="0"/>
                        <a:t>Encours avec fonds</a:t>
                      </a:r>
                      <a:r>
                        <a:rPr lang="fr-FR" sz="3200" baseline="0" dirty="0"/>
                        <a:t> de soutien</a:t>
                      </a:r>
                      <a:endParaRPr lang="fr-FR" sz="3200" dirty="0"/>
                    </a:p>
                  </a:txBody>
                  <a:tcPr marL="91429" marR="91429" marT="45655" marB="456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3200" dirty="0"/>
                        <a:t>20,2M€</a:t>
                      </a:r>
                    </a:p>
                  </a:txBody>
                  <a:tcPr marL="91429" marR="91429" marT="45655" marB="456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3200" dirty="0"/>
                        <a:t>2242€/</a:t>
                      </a:r>
                      <a:r>
                        <a:rPr lang="fr-FR" sz="3200" dirty="0" err="1"/>
                        <a:t>hab</a:t>
                      </a:r>
                      <a:endParaRPr lang="fr-FR" sz="3200" dirty="0"/>
                    </a:p>
                  </a:txBody>
                  <a:tcPr marL="91429" marR="91429" marT="45655" marB="456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268533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E45D54E1-16AF-36D9-C7A3-6A45D4DEBD82}"/>
              </a:ext>
            </a:extLst>
          </p:cNvPr>
          <p:cNvSpPr txBox="1"/>
          <p:nvPr/>
        </p:nvSpPr>
        <p:spPr>
          <a:xfrm>
            <a:off x="254001" y="6553200"/>
            <a:ext cx="109727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Pour rappel : lors du présent conseil municipal, nous votons la sortie de l’emprunt CMS pour un capital restant dû d’environ 1,1M€</a:t>
            </a:r>
          </a:p>
        </p:txBody>
      </p:sp>
    </p:spTree>
    <p:extLst>
      <p:ext uri="{BB962C8B-B14F-4D97-AF65-F5344CB8AC3E}">
        <p14:creationId xmlns:p14="http://schemas.microsoft.com/office/powerpoint/2010/main" val="4275817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44500" y="352866"/>
            <a:ext cx="12115800" cy="569387"/>
          </a:xfrm>
        </p:spPr>
        <p:txBody>
          <a:bodyPr/>
          <a:lstStyle/>
          <a:p>
            <a:r>
              <a:rPr lang="fr-FR" dirty="0"/>
              <a:t>Impact de la dette sur le budget 2023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36529"/>
              </p:ext>
            </p:extLst>
          </p:nvPr>
        </p:nvGraphicFramePr>
        <p:xfrm>
          <a:off x="406400" y="2209800"/>
          <a:ext cx="11972291" cy="42892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52292">
                  <a:extLst>
                    <a:ext uri="{9D8B030D-6E8A-4147-A177-3AD203B41FA5}">
                      <a16:colId xmlns:a16="http://schemas.microsoft.com/office/drawing/2014/main" val="428795288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4639409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46636334"/>
                    </a:ext>
                  </a:extLst>
                </a:gridCol>
                <a:gridCol w="2438399">
                  <a:extLst>
                    <a:ext uri="{9D8B030D-6E8A-4147-A177-3AD203B41FA5}">
                      <a16:colId xmlns:a16="http://schemas.microsoft.com/office/drawing/2014/main" val="3852160402"/>
                    </a:ext>
                  </a:extLst>
                </a:gridCol>
              </a:tblGrid>
              <a:tr h="3722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3200" dirty="0">
                          <a:effectLst/>
                        </a:rPr>
                        <a:t>Charges Financières de la dette</a:t>
                      </a:r>
                      <a:endParaRPr lang="fr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4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4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4000" b="1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8579" marR="68579" marT="0" marB="0" anchor="ctr"/>
                </a:tc>
                <a:extLst>
                  <a:ext uri="{0D108BD9-81ED-4DB2-BD59-A6C34878D82A}">
                    <a16:rowId xmlns:a16="http://schemas.microsoft.com/office/drawing/2014/main" val="3606969908"/>
                  </a:ext>
                </a:extLst>
              </a:tr>
              <a:tr h="3722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3200" dirty="0">
                          <a:effectLst/>
                        </a:rPr>
                        <a:t>Annuité</a:t>
                      </a:r>
                      <a:endParaRPr lang="fr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3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2 328 278</a:t>
                      </a: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3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2 444 144</a:t>
                      </a: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3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2 260 614</a:t>
                      </a:r>
                    </a:p>
                  </a:txBody>
                  <a:tcPr marL="68579" marR="68579" marT="0" marB="0" anchor="ctr"/>
                </a:tc>
                <a:extLst>
                  <a:ext uri="{0D108BD9-81ED-4DB2-BD59-A6C34878D82A}">
                    <a16:rowId xmlns:a16="http://schemas.microsoft.com/office/drawing/2014/main" val="975168338"/>
                  </a:ext>
                </a:extLst>
              </a:tr>
              <a:tr h="3722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3200">
                          <a:effectLst/>
                        </a:rPr>
                        <a:t>Amortissement</a:t>
                      </a:r>
                      <a:endParaRPr lang="fr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3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1 155 597</a:t>
                      </a: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3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1 213 377</a:t>
                      </a: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3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1 222 413</a:t>
                      </a:r>
                    </a:p>
                  </a:txBody>
                  <a:tcPr marL="68579" marR="68579" marT="0" marB="0" anchor="ctr"/>
                </a:tc>
                <a:extLst>
                  <a:ext uri="{0D108BD9-81ED-4DB2-BD59-A6C34878D82A}">
                    <a16:rowId xmlns:a16="http://schemas.microsoft.com/office/drawing/2014/main" val="2085258701"/>
                  </a:ext>
                </a:extLst>
              </a:tr>
              <a:tr h="3722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3200">
                          <a:effectLst/>
                        </a:rPr>
                        <a:t>Intérêts Emprunts</a:t>
                      </a:r>
                      <a:endParaRPr lang="fr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3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1 172 680</a:t>
                      </a: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3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1 230 767</a:t>
                      </a: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3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1 038 200</a:t>
                      </a:r>
                    </a:p>
                  </a:txBody>
                  <a:tcPr marL="68579" marR="68579" marT="0" marB="0" anchor="ctr"/>
                </a:tc>
                <a:extLst>
                  <a:ext uri="{0D108BD9-81ED-4DB2-BD59-A6C34878D82A}">
                    <a16:rowId xmlns:a16="http://schemas.microsoft.com/office/drawing/2014/main" val="1814014046"/>
                  </a:ext>
                </a:extLst>
              </a:tr>
              <a:tr h="3722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3200">
                          <a:effectLst/>
                        </a:rPr>
                        <a:t>Solde ICNE</a:t>
                      </a:r>
                      <a:endParaRPr lang="fr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3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587 610</a:t>
                      </a: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3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637 258</a:t>
                      </a: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3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503 499</a:t>
                      </a:r>
                    </a:p>
                  </a:txBody>
                  <a:tcPr marL="68579" marR="68579" marT="0" marB="0" anchor="ctr"/>
                </a:tc>
                <a:extLst>
                  <a:ext uri="{0D108BD9-81ED-4DB2-BD59-A6C34878D82A}">
                    <a16:rowId xmlns:a16="http://schemas.microsoft.com/office/drawing/2014/main" val="86125764"/>
                  </a:ext>
                </a:extLst>
              </a:tr>
              <a:tr h="6581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3200" dirty="0">
                          <a:effectLst/>
                        </a:rPr>
                        <a:t>Taux moyen de l’exercice</a:t>
                      </a:r>
                      <a:endParaRPr lang="fr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3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4,2%</a:t>
                      </a: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3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4,56%</a:t>
                      </a: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3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4,25%</a:t>
                      </a:r>
                    </a:p>
                  </a:txBody>
                  <a:tcPr marL="68579" marR="68579" marT="0" marB="0" anchor="ctr"/>
                </a:tc>
                <a:extLst>
                  <a:ext uri="{0D108BD9-81ED-4DB2-BD59-A6C34878D82A}">
                    <a16:rowId xmlns:a16="http://schemas.microsoft.com/office/drawing/2014/main" val="953873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27789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Triangle isocèle 4"/>
          <p:cNvSpPr/>
          <p:nvPr/>
        </p:nvSpPr>
        <p:spPr>
          <a:xfrm rot="5400000">
            <a:off x="1435100" y="5905500"/>
            <a:ext cx="762000" cy="68580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25830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44500" y="352866"/>
            <a:ext cx="12115800" cy="569387"/>
          </a:xfrm>
        </p:spPr>
        <p:txBody>
          <a:bodyPr/>
          <a:lstStyle/>
          <a:p>
            <a:r>
              <a:rPr lang="fr-FR" dirty="0"/>
              <a:t>Principaux investissements 2024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159509" y="2681475"/>
            <a:ext cx="10685780" cy="3693319"/>
          </a:xfrm>
        </p:spPr>
        <p:txBody>
          <a:bodyPr/>
          <a:lstStyle/>
          <a:p>
            <a:r>
              <a:rPr lang="fr-FR" dirty="0"/>
              <a:t>La priorité est donnée à la réalisation pour 2023 du plan pluriannuel d’investissement (PPI), dont les gros chantiers de l’année : </a:t>
            </a:r>
          </a:p>
          <a:p>
            <a:r>
              <a:rPr lang="fr-FR" dirty="0"/>
              <a:t>Rénovation du centre omnisport</a:t>
            </a:r>
          </a:p>
          <a:p>
            <a:r>
              <a:rPr lang="fr-FR" dirty="0"/>
              <a:t>Couverture d’un court de tennis</a:t>
            </a:r>
          </a:p>
          <a:p>
            <a:r>
              <a:rPr lang="fr-FR" dirty="0"/>
              <a:t>Travaux de voirie</a:t>
            </a:r>
          </a:p>
          <a:p>
            <a:r>
              <a:rPr lang="fr-FR" dirty="0"/>
              <a:t>Couverture de l’école Paul Bert</a:t>
            </a:r>
          </a:p>
          <a:p>
            <a:r>
              <a:rPr lang="fr-FR" dirty="0"/>
              <a:t>Démarrage de la maison des associations</a:t>
            </a:r>
          </a:p>
        </p:txBody>
      </p:sp>
    </p:spTree>
    <p:extLst>
      <p:ext uri="{BB962C8B-B14F-4D97-AF65-F5344CB8AC3E}">
        <p14:creationId xmlns:p14="http://schemas.microsoft.com/office/powerpoint/2010/main" val="2636401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Triangle isocèle 4"/>
          <p:cNvSpPr/>
          <p:nvPr/>
        </p:nvSpPr>
        <p:spPr>
          <a:xfrm rot="5400000">
            <a:off x="1435100" y="6972300"/>
            <a:ext cx="762000" cy="68580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951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Triangle isocèle 4"/>
          <p:cNvSpPr/>
          <p:nvPr/>
        </p:nvSpPr>
        <p:spPr>
          <a:xfrm rot="5400000">
            <a:off x="1435100" y="2552700"/>
            <a:ext cx="762000" cy="68580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3599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44500" y="352866"/>
            <a:ext cx="12115800" cy="569387"/>
          </a:xfrm>
        </p:spPr>
        <p:txBody>
          <a:bodyPr/>
          <a:lstStyle/>
          <a:p>
            <a:r>
              <a:rPr lang="fr-FR" dirty="0"/>
              <a:t>Contexte financier contraint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159509" y="2681475"/>
            <a:ext cx="10685780" cy="5078313"/>
          </a:xfrm>
        </p:spPr>
        <p:txBody>
          <a:bodyPr/>
          <a:lstStyle/>
          <a:p>
            <a:r>
              <a:rPr lang="fr-FR" dirty="0"/>
              <a:t>Une dette de 24,3M€, qui prive la commune de toute capacité d’emprunt.</a:t>
            </a:r>
          </a:p>
          <a:p>
            <a:endParaRPr lang="fr-FR" dirty="0"/>
          </a:p>
          <a:p>
            <a:r>
              <a:rPr lang="fr-FR" dirty="0"/>
              <a:t>Un patrimoine qui a manqué d’entretien jusqu’à 2017 et pour lequel les travaux de rénovation et de développement sont nombreux, notamment pour effectuer des économies d’énergie.</a:t>
            </a:r>
          </a:p>
          <a:p>
            <a:endParaRPr lang="fr-FR" dirty="0"/>
          </a:p>
          <a:p>
            <a:r>
              <a:rPr lang="fr-FR" dirty="0"/>
              <a:t>Un accroissement de population qui va répartir l’attribution de compensation de la CAVP (recette de 5,450M€/an) sur davantage d’habitants, et qui engendre une hausse des coûts de fonctionnement sur le scolaire et le périscolaire.</a:t>
            </a:r>
          </a:p>
        </p:txBody>
      </p:sp>
    </p:spTree>
    <p:extLst>
      <p:ext uri="{BB962C8B-B14F-4D97-AF65-F5344CB8AC3E}">
        <p14:creationId xmlns:p14="http://schemas.microsoft.com/office/powerpoint/2010/main" val="3888798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44500" y="352866"/>
            <a:ext cx="12115800" cy="569387"/>
          </a:xfrm>
        </p:spPr>
        <p:txBody>
          <a:bodyPr/>
          <a:lstStyle/>
          <a:p>
            <a:r>
              <a:rPr lang="fr-FR" dirty="0"/>
              <a:t>Des facteurs récents qui compliquent l’équation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159509" y="2681475"/>
            <a:ext cx="10685780" cy="5078313"/>
          </a:xfrm>
        </p:spPr>
        <p:txBody>
          <a:bodyPr/>
          <a:lstStyle/>
          <a:p>
            <a:r>
              <a:rPr lang="fr-FR" dirty="0"/>
              <a:t>La forte hausse de la demande des familles sur le périscolaire</a:t>
            </a:r>
          </a:p>
          <a:p>
            <a:endParaRPr lang="fr-FR" dirty="0"/>
          </a:p>
          <a:p>
            <a:r>
              <a:rPr lang="fr-FR" dirty="0"/>
              <a:t>La hausse du taux d’intérêt de l’emprunt entre les CMS à 30 ans et les CMS à 2 ans, nous conduit à en sortir en utilisant 1,3M€ de notre trésorerie.</a:t>
            </a:r>
          </a:p>
          <a:p>
            <a:endParaRPr lang="fr-FR" dirty="0"/>
          </a:p>
          <a:p>
            <a:r>
              <a:rPr lang="fr-FR" dirty="0"/>
              <a:t>La hausse du taux d’intérêt de l’emprunt Euro/inflation pourrait nous coûter davantage d’intérêts (hypothèse de +114k€) car l’inflation en France est par moment supérieure à celle de la zone Euro.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58815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44500" y="352866"/>
            <a:ext cx="12115800" cy="569387"/>
          </a:xfrm>
        </p:spPr>
        <p:txBody>
          <a:bodyPr/>
          <a:lstStyle/>
          <a:p>
            <a:r>
              <a:rPr lang="fr-FR" dirty="0"/>
              <a:t>Des points positifs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159509" y="2681475"/>
            <a:ext cx="10685780" cy="4154984"/>
          </a:xfrm>
        </p:spPr>
        <p:txBody>
          <a:bodyPr/>
          <a:lstStyle/>
          <a:p>
            <a:r>
              <a:rPr lang="fr-FR" dirty="0"/>
              <a:t>Le coût de l’électricité tend à baisser après une envolée en 2022</a:t>
            </a:r>
          </a:p>
          <a:p>
            <a:endParaRPr lang="fr-FR" dirty="0"/>
          </a:p>
          <a:p>
            <a:r>
              <a:rPr lang="fr-FR" dirty="0"/>
              <a:t>Les bases fiscales devraient être en augmentation, mais moins fortement qu’en 2023</a:t>
            </a:r>
          </a:p>
          <a:p>
            <a:endParaRPr lang="fr-FR" dirty="0"/>
          </a:p>
          <a:p>
            <a:r>
              <a:rPr lang="fr-FR" dirty="0"/>
              <a:t>La reconstruction du site </a:t>
            </a:r>
            <a:r>
              <a:rPr lang="fr-FR" dirty="0" err="1"/>
              <a:t>Vectura</a:t>
            </a:r>
            <a:r>
              <a:rPr lang="fr-FR" dirty="0"/>
              <a:t> nous permet de revenir en 2024 à la taxe foncière de 2019, après avoir utilisé le solde de nos provisions en 2023.</a:t>
            </a:r>
          </a:p>
        </p:txBody>
      </p:sp>
    </p:spTree>
    <p:extLst>
      <p:ext uri="{BB962C8B-B14F-4D97-AF65-F5344CB8AC3E}">
        <p14:creationId xmlns:p14="http://schemas.microsoft.com/office/powerpoint/2010/main" val="2257244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Triangle isocèle 4"/>
          <p:cNvSpPr/>
          <p:nvPr/>
        </p:nvSpPr>
        <p:spPr>
          <a:xfrm rot="5400000">
            <a:off x="1435100" y="3695700"/>
            <a:ext cx="762000" cy="68580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5022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44500" y="352866"/>
            <a:ext cx="12115800" cy="569387"/>
          </a:xfrm>
        </p:spPr>
        <p:txBody>
          <a:bodyPr/>
          <a:lstStyle/>
          <a:p>
            <a:r>
              <a:rPr lang="fr-FR" dirty="0"/>
              <a:t>Finances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159509" y="2681475"/>
            <a:ext cx="10685780" cy="1846659"/>
          </a:xfrm>
        </p:spPr>
        <p:txBody>
          <a:bodyPr/>
          <a:lstStyle/>
          <a:p>
            <a:r>
              <a:rPr lang="fr-FR" dirty="0"/>
              <a:t>Il n’est pas prévu d’augmentation de la part communale des impôts locaux (gel du taux en 2024).</a:t>
            </a:r>
          </a:p>
          <a:p>
            <a:endParaRPr lang="fr-FR" dirty="0"/>
          </a:p>
          <a:p>
            <a:r>
              <a:rPr lang="fr-FR" dirty="0"/>
              <a:t>Le BP visera à maintenir une capacité d’autofinancement stable</a:t>
            </a:r>
          </a:p>
        </p:txBody>
      </p:sp>
    </p:spTree>
    <p:extLst>
      <p:ext uri="{BB962C8B-B14F-4D97-AF65-F5344CB8AC3E}">
        <p14:creationId xmlns:p14="http://schemas.microsoft.com/office/powerpoint/2010/main" val="2946078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ED6480-5F8B-57FC-EAB3-439B7EFFC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52866"/>
            <a:ext cx="12115800" cy="569387"/>
          </a:xfrm>
        </p:spPr>
        <p:txBody>
          <a:bodyPr/>
          <a:lstStyle/>
          <a:p>
            <a:r>
              <a:rPr lang="fr-FR" dirty="0"/>
              <a:t>Masse salariale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1650A5B-876C-D84A-65E9-C802C0022A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59509" y="2681475"/>
            <a:ext cx="10685780" cy="3231654"/>
          </a:xfrm>
        </p:spPr>
        <p:txBody>
          <a:bodyPr/>
          <a:lstStyle/>
          <a:p>
            <a:r>
              <a:rPr lang="fr-FR" dirty="0"/>
              <a:t>La masse salariale augmente principalement en raison : </a:t>
            </a:r>
          </a:p>
          <a:p>
            <a:endParaRPr lang="fr-FR" dirty="0"/>
          </a:p>
          <a:p>
            <a:r>
              <a:rPr lang="fr-FR" dirty="0"/>
              <a:t>- de l’accroissement de la demande des familles sur le périscolaire.</a:t>
            </a:r>
          </a:p>
          <a:p>
            <a:endParaRPr lang="fr-FR" dirty="0"/>
          </a:p>
          <a:p>
            <a:r>
              <a:rPr lang="fr-FR" dirty="0"/>
              <a:t>- d’obligations nationales (point d’indice, SMIC, cotisations, etc.),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51112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44500" y="352866"/>
            <a:ext cx="12115800" cy="569387"/>
          </a:xfrm>
        </p:spPr>
        <p:txBody>
          <a:bodyPr/>
          <a:lstStyle/>
          <a:p>
            <a:r>
              <a:rPr lang="fr-FR" dirty="0"/>
              <a:t>Autres domaines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159509" y="2681475"/>
            <a:ext cx="10685780" cy="923330"/>
          </a:xfrm>
        </p:spPr>
        <p:txBody>
          <a:bodyPr/>
          <a:lstStyle/>
          <a:p>
            <a:r>
              <a:rPr lang="fr-FR" dirty="0"/>
              <a:t>Pour les services non mentionnés précédemment, le projet politique des élus ne varie pas par rapport à 2023</a:t>
            </a:r>
          </a:p>
        </p:txBody>
      </p:sp>
    </p:spTree>
    <p:extLst>
      <p:ext uri="{BB962C8B-B14F-4D97-AF65-F5344CB8AC3E}">
        <p14:creationId xmlns:p14="http://schemas.microsoft.com/office/powerpoint/2010/main" val="1581325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09BB52E19F1343B44C6FD5118B4AE9" ma:contentTypeVersion="16" ma:contentTypeDescription="Crée un document." ma:contentTypeScope="" ma:versionID="3193085796409f65823073a7f1cb69d5">
  <xsd:schema xmlns:xsd="http://www.w3.org/2001/XMLSchema" xmlns:xs="http://www.w3.org/2001/XMLSchema" xmlns:p="http://schemas.microsoft.com/office/2006/metadata/properties" xmlns:ns2="e210dde9-bdca-4a67-98f7-11960ed4f0e3" xmlns:ns3="e021ca02-807e-45dc-9951-d33ab28b1ceb" targetNamespace="http://schemas.microsoft.com/office/2006/metadata/properties" ma:root="true" ma:fieldsID="28b200b780d756273596d579ac3cb37c" ns2:_="" ns3:_="">
    <xsd:import namespace="e210dde9-bdca-4a67-98f7-11960ed4f0e3"/>
    <xsd:import namespace="e021ca02-807e-45dc-9951-d33ab28b1ce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10dde9-bdca-4a67-98f7-11960ed4f0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Balises d’images" ma:readOnly="false" ma:fieldId="{5cf76f15-5ced-4ddc-b409-7134ff3c332f}" ma:taxonomyMulti="true" ma:sspId="adb9d958-4a0c-49b2-a026-bb66295d7f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21ca02-807e-45dc-9951-d33ab28b1ceb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72ae6f73-8889-48cd-8512-f652dfec1225}" ma:internalName="TaxCatchAll" ma:showField="CatchAllData" ma:web="e021ca02-807e-45dc-9951-d33ab28b1ce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A5572AD-EB0F-4012-9A4A-5E1B981C6BDB}"/>
</file>

<file path=customXml/itemProps2.xml><?xml version="1.0" encoding="utf-8"?>
<ds:datastoreItem xmlns:ds="http://schemas.openxmlformats.org/officeDocument/2006/customXml" ds:itemID="{21B441C1-5C5B-4847-900B-1D7336D2F436}"/>
</file>

<file path=docMetadata/LabelInfo.xml><?xml version="1.0" encoding="utf-8"?>
<clbl:labelList xmlns:clbl="http://schemas.microsoft.com/office/2020/mipLabelMetadata">
  <clbl:label id="{4af293e6-3850-4258-b2c7-0aa0e3bfa7d9}" enabled="1" method="Privileged" siteId="{b9fec68c-c92d-461e-9a97-3d03a0f18b82}" contentBits="3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1317</TotalTime>
  <Words>505</Words>
  <Application>Microsoft Office PowerPoint</Application>
  <PresentationFormat>Personnalisé</PresentationFormat>
  <Paragraphs>84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0" baseType="lpstr">
      <vt:lpstr>Arial</vt:lpstr>
      <vt:lpstr>Calibri</vt:lpstr>
      <vt:lpstr>Lato</vt:lpstr>
      <vt:lpstr>Lato-Black</vt:lpstr>
      <vt:lpstr>Office Theme</vt:lpstr>
      <vt:lpstr>PRÉSENTATION</vt:lpstr>
      <vt:lpstr>Présentation PowerPoint</vt:lpstr>
      <vt:lpstr>Contexte financier contraint</vt:lpstr>
      <vt:lpstr>Des facteurs récents qui compliquent l’équation</vt:lpstr>
      <vt:lpstr>Des points positifs</vt:lpstr>
      <vt:lpstr>Présentation PowerPoint</vt:lpstr>
      <vt:lpstr>Finances</vt:lpstr>
      <vt:lpstr>Masse salariale</vt:lpstr>
      <vt:lpstr>Autres domaines</vt:lpstr>
      <vt:lpstr>Présentation PowerPoint</vt:lpstr>
      <vt:lpstr>La dette au 01/01/24</vt:lpstr>
      <vt:lpstr>Impact de la dette sur le budget 2023</vt:lpstr>
      <vt:lpstr>Présentation PowerPoint</vt:lpstr>
      <vt:lpstr>Principaux investissements 2024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1904_POWERPOINT_BAT.indd</dc:title>
  <dc:creator>Pascal SEIGNÉ</dc:creator>
  <cp:lastModifiedBy>MANAC'H, Nicolas</cp:lastModifiedBy>
  <cp:revision>55</cp:revision>
  <dcterms:created xsi:type="dcterms:W3CDTF">2019-05-12T23:55:31Z</dcterms:created>
  <dcterms:modified xsi:type="dcterms:W3CDTF">2023-12-07T07:21:27Z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2019-04-22T00:00:00Z</vt:filetime>
  </property>
  <property fmtid="{D5CDD505-2E9C-101B-9397-08002B2CF9AE}" pid="3" name="Creator">
    <vt:lpwstr>Adobe InDesign CC 14.0 (Macintosh)</vt:lpwstr>
  </property>
  <property fmtid="{D5CDD505-2E9C-101B-9397-08002B2CF9AE}" pid="4" name="LastSaved">
    <vt:filetime>2019-05-12T00:00:00Z</vt:filetime>
  </property>
  <property fmtid="{D5CDD505-2E9C-101B-9397-08002B2CF9AE}" pid="5" name="ClassificationContentMarkingFooterLocations">
    <vt:lpwstr>Office Theme:8</vt:lpwstr>
  </property>
  <property fmtid="{D5CDD505-2E9C-101B-9397-08002B2CF9AE}" pid="6" name="ClassificationContentMarkingFooterText">
    <vt:lpwstr>Interne</vt:lpwstr>
  </property>
</Properties>
</file>